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71" r:id="rId3"/>
    <p:sldId id="257" r:id="rId4"/>
    <p:sldId id="265" r:id="rId5"/>
    <p:sldId id="266" r:id="rId6"/>
    <p:sldId id="267" r:id="rId7"/>
    <p:sldId id="268" r:id="rId8"/>
    <p:sldId id="258" r:id="rId9"/>
    <p:sldId id="259" r:id="rId10"/>
    <p:sldId id="264" r:id="rId11"/>
    <p:sldId id="261" r:id="rId12"/>
    <p:sldId id="262" r:id="rId13"/>
    <p:sldId id="272"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382" autoAdjust="0"/>
  </p:normalViewPr>
  <p:slideViewPr>
    <p:cSldViewPr snapToGrid="0">
      <p:cViewPr>
        <p:scale>
          <a:sx n="62" d="100"/>
          <a:sy n="62" d="100"/>
        </p:scale>
        <p:origin x="710" y="31"/>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3A9B22A-55EC-4A68-A1AE-1A1AE03C8C30}" type="datetimeFigureOut">
              <a:rPr lang="en-US" smtClean="0"/>
              <a:t>2/13/2019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Good afternoon, my name is Tion Uriam, and I am very happy to be here for the first time attending the 16</a:t>
            </a:r>
            <a:r>
              <a:rPr lang="en-AU" baseline="30000" dirty="0"/>
              <a:t>th</a:t>
            </a:r>
            <a:r>
              <a:rPr lang="en-AU" dirty="0"/>
              <a:t> South West Pacific Hydrographic Commission. I’ll be presenting today on behalf of the Kiribati team. </a:t>
            </a:r>
            <a:r>
              <a:rPr lang="en-AU" dirty="0" err="1"/>
              <a:t>Recenty</a:t>
            </a:r>
            <a:r>
              <a:rPr lang="en-AU" dirty="0"/>
              <a:t> established a hydrographic Unit, however, there has been many other activities in the maritime sector that is significant with regards to improving maritime safety and marine environmental protection</a:t>
            </a:r>
          </a:p>
        </p:txBody>
      </p:sp>
      <p:sp>
        <p:nvSpPr>
          <p:cNvPr id="4" name="Slide Number Placeholder 3"/>
          <p:cNvSpPr>
            <a:spLocks noGrp="1"/>
          </p:cNvSpPr>
          <p:nvPr>
            <p:ph type="sldNum" sz="quarter" idx="5"/>
          </p:nvPr>
        </p:nvSpPr>
        <p:spPr/>
        <p:txBody>
          <a:bodyPr/>
          <a:lstStyle/>
          <a:p>
            <a:fld id="{5C14B252-8EFF-4387-B930-F07556521AEC}" type="slidenum">
              <a:rPr lang="en-US" smtClean="0"/>
              <a:t>1</a:t>
            </a:fld>
            <a:endParaRPr lang="en-US"/>
          </a:p>
        </p:txBody>
      </p:sp>
    </p:spTree>
    <p:extLst>
      <p:ext uri="{BB962C8B-B14F-4D97-AF65-F5344CB8AC3E}">
        <p14:creationId xmlns:p14="http://schemas.microsoft.com/office/powerpoint/2010/main" val="3277149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Marine Division – consisted of 5 people – The Director and two marine Officers, and of course the support staff</a:t>
            </a:r>
          </a:p>
          <a:p>
            <a:endParaRPr lang="en-AU" dirty="0"/>
          </a:p>
          <a:p>
            <a:r>
              <a:rPr lang="en-AU" dirty="0"/>
              <a:t>It has expanded and has over:</a:t>
            </a:r>
          </a:p>
          <a:p>
            <a:endParaRPr lang="en-AU" dirty="0"/>
          </a:p>
          <a:p>
            <a:r>
              <a:rPr lang="en-AU" dirty="0"/>
              <a:t>3 Units: </a:t>
            </a:r>
          </a:p>
          <a:p>
            <a:r>
              <a:rPr lang="en-AU" dirty="0"/>
              <a:t>Quality Management</a:t>
            </a:r>
          </a:p>
          <a:p>
            <a:r>
              <a:rPr lang="en-AU" dirty="0"/>
              <a:t>ATON</a:t>
            </a:r>
          </a:p>
          <a:p>
            <a:r>
              <a:rPr lang="en-AU" dirty="0"/>
              <a:t>Safety of Life Sea (MSI)</a:t>
            </a:r>
          </a:p>
          <a:p>
            <a:r>
              <a:rPr lang="en-AU" dirty="0"/>
              <a:t>Hydrographic </a:t>
            </a:r>
          </a:p>
          <a:p>
            <a:endParaRPr lang="en-AU" dirty="0"/>
          </a:p>
          <a:p>
            <a:r>
              <a:rPr lang="en-AU" dirty="0"/>
              <a:t>10+staff including support staff and registry – expand over the coming years – recruitment of staff in the coming – hydrographic unit</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5C14B252-8EFF-4387-B930-F07556521AEC}" type="slidenum">
              <a:rPr lang="en-US" smtClean="0"/>
              <a:t>12</a:t>
            </a:fld>
            <a:endParaRPr lang="en-US"/>
          </a:p>
        </p:txBody>
      </p:sp>
    </p:spTree>
    <p:extLst>
      <p:ext uri="{BB962C8B-B14F-4D97-AF65-F5344CB8AC3E}">
        <p14:creationId xmlns:p14="http://schemas.microsoft.com/office/powerpoint/2010/main" val="1917594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Thanks!</a:t>
            </a:r>
          </a:p>
        </p:txBody>
      </p:sp>
      <p:sp>
        <p:nvSpPr>
          <p:cNvPr id="4" name="Slide Number Placeholder 3"/>
          <p:cNvSpPr>
            <a:spLocks noGrp="1"/>
          </p:cNvSpPr>
          <p:nvPr>
            <p:ph type="sldNum" sz="quarter" idx="5"/>
          </p:nvPr>
        </p:nvSpPr>
        <p:spPr/>
        <p:txBody>
          <a:bodyPr/>
          <a:lstStyle/>
          <a:p>
            <a:fld id="{5C14B252-8EFF-4387-B930-F07556521AEC}" type="slidenum">
              <a:rPr lang="en-US" smtClean="0"/>
              <a:t>13</a:t>
            </a:fld>
            <a:endParaRPr lang="en-US"/>
          </a:p>
        </p:txBody>
      </p:sp>
    </p:spTree>
    <p:extLst>
      <p:ext uri="{BB962C8B-B14F-4D97-AF65-F5344CB8AC3E}">
        <p14:creationId xmlns:p14="http://schemas.microsoft.com/office/powerpoint/2010/main" val="14336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 Just to highlight the extent of the area that is covered by Kiribati</a:t>
            </a:r>
          </a:p>
        </p:txBody>
      </p:sp>
      <p:sp>
        <p:nvSpPr>
          <p:cNvPr id="4" name="Slide Number Placeholder 3"/>
          <p:cNvSpPr>
            <a:spLocks noGrp="1"/>
          </p:cNvSpPr>
          <p:nvPr>
            <p:ph type="sldNum" sz="quarter" idx="5"/>
          </p:nvPr>
        </p:nvSpPr>
        <p:spPr/>
        <p:txBody>
          <a:bodyPr/>
          <a:lstStyle/>
          <a:p>
            <a:fld id="{5C14B252-8EFF-4387-B930-F07556521AEC}" type="slidenum">
              <a:rPr lang="en-US" smtClean="0"/>
              <a:t>2</a:t>
            </a:fld>
            <a:endParaRPr lang="en-US"/>
          </a:p>
        </p:txBody>
      </p:sp>
    </p:spTree>
    <p:extLst>
      <p:ext uri="{BB962C8B-B14F-4D97-AF65-F5344CB8AC3E}">
        <p14:creationId xmlns:p14="http://schemas.microsoft.com/office/powerpoint/2010/main" val="401614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Establishment of women in maritime association – there was none previously – good means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Marine Surveyors – MTCC Pacific - MTCC – Maritime Technology Corporation Centre (Suva, Fiji)</a:t>
            </a:r>
          </a:p>
          <a:p>
            <a:pPr marL="171450" indent="-171450">
              <a:buFont typeface="Arial" panose="020B0604020202020204" pitchFamily="34" charset="0"/>
              <a:buChar char="•"/>
            </a:pPr>
            <a:r>
              <a:rPr lang="en-AU" dirty="0"/>
              <a:t>PIDSS – Pacific Island Ship Safety (SPC) – Safety Operational Plan </a:t>
            </a:r>
          </a:p>
        </p:txBody>
      </p:sp>
      <p:sp>
        <p:nvSpPr>
          <p:cNvPr id="4" name="Slide Number Placeholder 3"/>
          <p:cNvSpPr>
            <a:spLocks noGrp="1"/>
          </p:cNvSpPr>
          <p:nvPr>
            <p:ph type="sldNum" sz="quarter" idx="5"/>
          </p:nvPr>
        </p:nvSpPr>
        <p:spPr/>
        <p:txBody>
          <a:bodyPr/>
          <a:lstStyle/>
          <a:p>
            <a:fld id="{5C14B252-8EFF-4387-B930-F07556521AEC}" type="slidenum">
              <a:rPr lang="en-US" smtClean="0"/>
              <a:t>3</a:t>
            </a:fld>
            <a:endParaRPr lang="en-US"/>
          </a:p>
        </p:txBody>
      </p:sp>
    </p:spTree>
    <p:extLst>
      <p:ext uri="{BB962C8B-B14F-4D97-AF65-F5344CB8AC3E}">
        <p14:creationId xmlns:p14="http://schemas.microsoft.com/office/powerpoint/2010/main" val="44072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Funded by New Zealand </a:t>
            </a:r>
          </a:p>
          <a:p>
            <a:pPr marL="171450" indent="-171450">
              <a:buFont typeface="Arial" panose="020B0604020202020204" pitchFamily="34" charset="0"/>
              <a:buChar char="•"/>
            </a:pPr>
            <a:r>
              <a:rPr lang="en-AU" dirty="0"/>
              <a:t>Safety awareness concerning mariners – fishing communities – visited individual communities – addresses issues concerning safety, in particular, preparations to prevent the number of lost of sea cases</a:t>
            </a:r>
          </a:p>
          <a:p>
            <a:pPr marL="171450" indent="-171450">
              <a:buFont typeface="Arial" panose="020B0604020202020204" pitchFamily="34" charset="0"/>
              <a:buChar char="•"/>
            </a:pPr>
            <a:r>
              <a:rPr lang="en-AU" dirty="0"/>
              <a:t>Audit done in 2017 - Findings from IMO – we are now in the processing of going through the corrective plan</a:t>
            </a:r>
          </a:p>
          <a:p>
            <a:pPr marL="171450" indent="-171450">
              <a:buFont typeface="Arial" panose="020B0604020202020204" pitchFamily="34" charset="0"/>
              <a:buChar char="•"/>
            </a:pPr>
            <a:r>
              <a:rPr lang="en-AU" dirty="0"/>
              <a:t>Marine Surveyors – current issue – our marine surveyors were not trained to survey wooden boats – used to checking steel boats – </a:t>
            </a:r>
          </a:p>
          <a:p>
            <a:pPr marL="171450" indent="-171450">
              <a:buFont typeface="Arial" panose="020B0604020202020204" pitchFamily="34" charset="0"/>
              <a:buChar char="•"/>
            </a:pPr>
            <a:r>
              <a:rPr lang="en-AU" dirty="0"/>
              <a:t>Marine Division, Police, Fisheries on search and rescue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5C14B252-8EFF-4387-B930-F07556521AEC}" type="slidenum">
              <a:rPr lang="en-US" smtClean="0"/>
              <a:t>4</a:t>
            </a:fld>
            <a:endParaRPr lang="en-US"/>
          </a:p>
        </p:txBody>
      </p:sp>
    </p:spTree>
    <p:extLst>
      <p:ext uri="{BB962C8B-B14F-4D97-AF65-F5344CB8AC3E}">
        <p14:creationId xmlns:p14="http://schemas.microsoft.com/office/powerpoint/2010/main" val="83638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C14B252-8EFF-4387-B930-F07556521AEC}" type="slidenum">
              <a:rPr lang="en-US" smtClean="0"/>
              <a:t>5</a:t>
            </a:fld>
            <a:endParaRPr lang="en-US"/>
          </a:p>
        </p:txBody>
      </p:sp>
    </p:spTree>
    <p:extLst>
      <p:ext uri="{BB962C8B-B14F-4D97-AF65-F5344CB8AC3E}">
        <p14:creationId xmlns:p14="http://schemas.microsoft.com/office/powerpoint/2010/main" val="1019450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CPSC – Central Pacific Shipping Community </a:t>
            </a:r>
          </a:p>
          <a:p>
            <a:pPr marL="171450" indent="-171450">
              <a:buFont typeface="Arial" panose="020B0604020202020204" pitchFamily="34" charset="0"/>
              <a:buChar char="•"/>
            </a:pPr>
            <a:r>
              <a:rPr lang="en-AU" dirty="0"/>
              <a:t>EAC</a:t>
            </a:r>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5C14B252-8EFF-4387-B930-F07556521AEC}" type="slidenum">
              <a:rPr lang="en-US" smtClean="0"/>
              <a:t>6</a:t>
            </a:fld>
            <a:endParaRPr lang="en-US"/>
          </a:p>
        </p:txBody>
      </p:sp>
    </p:spTree>
    <p:extLst>
      <p:ext uri="{BB962C8B-B14F-4D97-AF65-F5344CB8AC3E}">
        <p14:creationId xmlns:p14="http://schemas.microsoft.com/office/powerpoint/2010/main" val="284461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Trade facilitation seminar </a:t>
            </a:r>
          </a:p>
          <a:p>
            <a:pPr marL="171450" indent="-171450">
              <a:buFont typeface="Arial" panose="020B0604020202020204" pitchFamily="34" charset="0"/>
              <a:buChar char="•"/>
            </a:pPr>
            <a:r>
              <a:rPr lang="en-AU" dirty="0"/>
              <a:t>National Standard for </a:t>
            </a:r>
            <a:r>
              <a:rPr lang="en-AU" dirty="0" err="1"/>
              <a:t>Commerical</a:t>
            </a:r>
            <a:r>
              <a:rPr lang="en-AU" dirty="0"/>
              <a:t> Code </a:t>
            </a:r>
          </a:p>
          <a:p>
            <a:pPr marL="171450" indent="-171450">
              <a:buFont typeface="Arial" panose="020B0604020202020204" pitchFamily="34" charset="0"/>
              <a:buChar char="•"/>
            </a:pPr>
            <a:r>
              <a:rPr lang="en-AU" dirty="0"/>
              <a:t>IMO Member State Audit Scheme </a:t>
            </a:r>
          </a:p>
        </p:txBody>
      </p:sp>
      <p:sp>
        <p:nvSpPr>
          <p:cNvPr id="4" name="Slide Number Placeholder 3"/>
          <p:cNvSpPr>
            <a:spLocks noGrp="1"/>
          </p:cNvSpPr>
          <p:nvPr>
            <p:ph type="sldNum" sz="quarter" idx="5"/>
          </p:nvPr>
        </p:nvSpPr>
        <p:spPr/>
        <p:txBody>
          <a:bodyPr/>
          <a:lstStyle/>
          <a:p>
            <a:fld id="{5C14B252-8EFF-4387-B930-F07556521AEC}" type="slidenum">
              <a:rPr lang="en-US" smtClean="0"/>
              <a:t>7</a:t>
            </a:fld>
            <a:endParaRPr lang="en-US"/>
          </a:p>
        </p:txBody>
      </p:sp>
    </p:spTree>
    <p:extLst>
      <p:ext uri="{BB962C8B-B14F-4D97-AF65-F5344CB8AC3E}">
        <p14:creationId xmlns:p14="http://schemas.microsoft.com/office/powerpoint/2010/main" val="4192825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C14B252-8EFF-4387-B930-F07556521AEC}" type="slidenum">
              <a:rPr lang="en-US" smtClean="0"/>
              <a:t>8</a:t>
            </a:fld>
            <a:endParaRPr lang="en-US"/>
          </a:p>
        </p:txBody>
      </p:sp>
    </p:spTree>
    <p:extLst>
      <p:ext uri="{BB962C8B-B14F-4D97-AF65-F5344CB8AC3E}">
        <p14:creationId xmlns:p14="http://schemas.microsoft.com/office/powerpoint/2010/main" val="333445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err="1"/>
              <a:t>Betio</a:t>
            </a:r>
            <a:r>
              <a:rPr lang="en-AU" dirty="0"/>
              <a:t> (main port)</a:t>
            </a:r>
          </a:p>
          <a:p>
            <a:pPr marL="171450" indent="-171450">
              <a:buFont typeface="Arial" panose="020B0604020202020204" pitchFamily="34" charset="0"/>
              <a:buChar char="•"/>
            </a:pPr>
            <a:r>
              <a:rPr lang="en-AU" dirty="0"/>
              <a:t>‘H’ note, hydrographic note – SPC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No surveys have been made in Kiribati; however there is a plan for doing an hydrographic surveys on Kiribati Government Priority areas in the outer islands in Kiribati this year 2019, funded by World Bank and Asian Development Bank. This will also include surveying for the rest of the Kiribati Islands.</a:t>
            </a:r>
          </a:p>
          <a:p>
            <a:pPr marL="171450" indent="-171450">
              <a:buFont typeface="Arial" panose="020B0604020202020204" pitchFamily="34" charset="0"/>
              <a:buChar char="•"/>
            </a:pPr>
            <a:r>
              <a:rPr lang="en-AU" dirty="0"/>
              <a:t>can further explain this further </a:t>
            </a:r>
          </a:p>
        </p:txBody>
      </p:sp>
      <p:sp>
        <p:nvSpPr>
          <p:cNvPr id="4" name="Slide Number Placeholder 3"/>
          <p:cNvSpPr>
            <a:spLocks noGrp="1"/>
          </p:cNvSpPr>
          <p:nvPr>
            <p:ph type="sldNum" sz="quarter" idx="5"/>
          </p:nvPr>
        </p:nvSpPr>
        <p:spPr/>
        <p:txBody>
          <a:bodyPr/>
          <a:lstStyle/>
          <a:p>
            <a:fld id="{5C14B252-8EFF-4387-B930-F07556521AEC}" type="slidenum">
              <a:rPr lang="en-US" smtClean="0"/>
              <a:t>9</a:t>
            </a:fld>
            <a:endParaRPr lang="en-US"/>
          </a:p>
        </p:txBody>
      </p:sp>
    </p:spTree>
    <p:extLst>
      <p:ext uri="{BB962C8B-B14F-4D97-AF65-F5344CB8AC3E}">
        <p14:creationId xmlns:p14="http://schemas.microsoft.com/office/powerpoint/2010/main" val="3653840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8"/>
          <p:cNvSpPr txBox="1">
            <a:spLocks/>
          </p:cNvSpPr>
          <p:nvPr userDrawn="1"/>
        </p:nvSpPr>
        <p:spPr>
          <a:xfrm>
            <a:off x="820714" y="6280348"/>
            <a:ext cx="321788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349" y="6049723"/>
            <a:ext cx="676525" cy="817921"/>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9098" y="6069012"/>
            <a:ext cx="793714" cy="808277"/>
          </a:xfrm>
          <a:prstGeom prst="rect">
            <a:avLst/>
          </a:prstGeom>
        </p:spPr>
      </p:pic>
      <p:sp>
        <p:nvSpPr>
          <p:cNvPr id="11" name="Footer Placeholder 8"/>
          <p:cNvSpPr txBox="1">
            <a:spLocks/>
          </p:cNvSpPr>
          <p:nvPr userDrawn="1"/>
        </p:nvSpPr>
        <p:spPr>
          <a:xfrm>
            <a:off x="8021213" y="6271896"/>
            <a:ext cx="321788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South</a:t>
            </a:r>
            <a:r>
              <a:rPr lang="de-DE" baseline="0" dirty="0">
                <a:solidFill>
                  <a:schemeClr val="tx1"/>
                </a:solidFill>
              </a:rPr>
              <a:t> West Pacific </a:t>
            </a:r>
            <a:r>
              <a:rPr lang="de-DE" dirty="0">
                <a:solidFill>
                  <a:schemeClr val="tx1"/>
                </a:solidFill>
              </a:rPr>
              <a:t>Hydrographic Commission</a:t>
            </a:r>
            <a:endParaRPr lang="en-US" i="1" dirty="0">
              <a:solidFill>
                <a:schemeClr val="tx1"/>
              </a:solidFill>
            </a:endParaRPr>
          </a:p>
        </p:txBody>
      </p:sp>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t>2/13/2019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t>2/13/2019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20790"/>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4700292" y="6266476"/>
            <a:ext cx="2743200" cy="365125"/>
          </a:xfrm>
        </p:spPr>
        <p:txBody>
          <a:bodyPr/>
          <a:lstStyle>
            <a:lvl1pPr algn="ctr">
              <a:defRPr/>
            </a:lvl1pPr>
          </a:lstStyle>
          <a:p>
            <a:fld id="{EC878826-814C-4FD2-96B3-D147818A5C89}" type="slidenum">
              <a:rPr lang="en-US" smtClean="0"/>
              <a:pPr/>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67" y="6040079"/>
            <a:ext cx="676525" cy="817921"/>
          </a:xfrm>
          <a:prstGeom prst="rect">
            <a:avLst/>
          </a:prstGeom>
        </p:spPr>
      </p:pic>
      <p:sp>
        <p:nvSpPr>
          <p:cNvPr id="10" name="Footer Placeholder 8"/>
          <p:cNvSpPr txBox="1">
            <a:spLocks/>
          </p:cNvSpPr>
          <p:nvPr userDrawn="1"/>
        </p:nvSpPr>
        <p:spPr>
          <a:xfrm>
            <a:off x="7867467" y="6280348"/>
            <a:ext cx="321788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South West Pacific Hydrographic Commission</a:t>
            </a:r>
            <a:endParaRPr lang="en-US" i="1" dirty="0">
              <a:solidFill>
                <a:schemeClr val="tx1"/>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90914" y="6031690"/>
            <a:ext cx="813938" cy="828872"/>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2/13/2019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t>2/13/2019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t>2/13/2019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t>2/13/2019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2/13/2019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2/13/2019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2/13/2019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2/13/2019</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Kiribati images">
            <a:extLst>
              <a:ext uri="{FF2B5EF4-FFF2-40B4-BE49-F238E27FC236}">
                <a16:creationId xmlns:a16="http://schemas.microsoft.com/office/drawing/2014/main" id="{014B91D0-B464-4B33-8C2B-D2872BC0F995}"/>
              </a:ext>
            </a:extLst>
          </p:cNvPr>
          <p:cNvPicPr>
            <a:picLocks noChangeAspect="1" noChangeArrowheads="1"/>
          </p:cNvPicPr>
          <p:nvPr/>
        </p:nvPicPr>
        <p:blipFill>
          <a:blip r:embed="rId3">
            <a:alphaModFix amt="24000"/>
            <a:extLst>
              <a:ext uri="{28A0092B-C50C-407E-A947-70E740481C1C}">
                <a14:useLocalDpi xmlns:a14="http://schemas.microsoft.com/office/drawing/2010/main" val="0"/>
              </a:ext>
            </a:extLst>
          </a:blip>
          <a:srcRect/>
          <a:stretch>
            <a:fillRect/>
          </a:stretch>
        </p:blipFill>
        <p:spPr bwMode="auto">
          <a:xfrm>
            <a:off x="0" y="0"/>
            <a:ext cx="12192000" cy="60682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156852" y="757120"/>
            <a:ext cx="9878296" cy="3375630"/>
          </a:xfrm>
        </p:spPr>
        <p:txBody>
          <a:bodyPr>
            <a:normAutofit fontScale="90000"/>
          </a:bodyPr>
          <a:lstStyle/>
          <a:p>
            <a:r>
              <a:rPr lang="en-US" dirty="0"/>
              <a:t>16</a:t>
            </a:r>
            <a:r>
              <a:rPr lang="en-US" baseline="30000" dirty="0"/>
              <a:t>th</a:t>
            </a:r>
            <a:r>
              <a:rPr lang="en-US" dirty="0"/>
              <a:t> Meeting of the </a:t>
            </a:r>
            <a:br>
              <a:rPr lang="en-US" dirty="0"/>
            </a:br>
            <a:r>
              <a:rPr lang="en-US" dirty="0"/>
              <a:t>South West Pacific</a:t>
            </a:r>
            <a:br>
              <a:rPr lang="en-US" dirty="0"/>
            </a:br>
            <a:r>
              <a:rPr lang="en-US" dirty="0"/>
              <a:t>Hydrographic Commission</a:t>
            </a:r>
            <a:br>
              <a:rPr lang="en-US" dirty="0"/>
            </a:br>
            <a:r>
              <a:rPr lang="en-US" sz="4400" dirty="0"/>
              <a:t>National Report by </a:t>
            </a:r>
            <a:r>
              <a:rPr lang="en-AU" sz="4000" b="1" dirty="0"/>
              <a:t>Republic of Kiribati</a:t>
            </a:r>
            <a:br>
              <a:rPr lang="en-AU" sz="4000" b="1" dirty="0"/>
            </a:br>
            <a:endParaRPr lang="en-AU" sz="4400" dirty="0"/>
          </a:p>
        </p:txBody>
      </p:sp>
      <p:pic>
        <p:nvPicPr>
          <p:cNvPr id="5" name="Picture 4" descr="H:\Ministry Letterhead\Ministry Logo\Ministry Logo amended\MICTTD Logo amend.jpg">
            <a:extLst>
              <a:ext uri="{FF2B5EF4-FFF2-40B4-BE49-F238E27FC236}">
                <a16:creationId xmlns:a16="http://schemas.microsoft.com/office/drawing/2014/main" id="{483582BE-0E97-47C1-99B2-C795A261A4F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2129" y="3779390"/>
            <a:ext cx="2728711" cy="2197423"/>
          </a:xfrm>
          <a:prstGeom prst="rect">
            <a:avLst/>
          </a:prstGeom>
          <a:noFill/>
          <a:ln>
            <a:noFill/>
          </a:ln>
        </p:spPr>
      </p:pic>
      <p:pic>
        <p:nvPicPr>
          <p:cNvPr id="6" name="Picture 5" descr="Image result for government of kiribati coat of arms">
            <a:extLst>
              <a:ext uri="{FF2B5EF4-FFF2-40B4-BE49-F238E27FC236}">
                <a16:creationId xmlns:a16="http://schemas.microsoft.com/office/drawing/2014/main" id="{4CE0C989-15AF-4AA0-B2C8-96544D1AF70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41572" y="3779390"/>
            <a:ext cx="2009930" cy="2084393"/>
          </a:xfrm>
          <a:prstGeom prst="rect">
            <a:avLst/>
          </a:prstGeom>
          <a:noFill/>
          <a:ln>
            <a:noFill/>
          </a:ln>
        </p:spPr>
      </p:pic>
    </p:spTree>
    <p:extLst>
      <p:ext uri="{BB962C8B-B14F-4D97-AF65-F5344CB8AC3E}">
        <p14:creationId xmlns:p14="http://schemas.microsoft.com/office/powerpoint/2010/main" val="334826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Kiribati images">
            <a:extLst>
              <a:ext uri="{FF2B5EF4-FFF2-40B4-BE49-F238E27FC236}">
                <a16:creationId xmlns:a16="http://schemas.microsoft.com/office/drawing/2014/main" id="{FE5F2BF2-E341-4D1C-AF0A-582AFF0332A1}"/>
              </a:ext>
            </a:extLst>
          </p:cNvPr>
          <p:cNvPicPr>
            <a:picLocks noChangeAspect="1" noChangeArrowheads="1"/>
          </p:cNvPicPr>
          <p:nvPr/>
        </p:nvPicPr>
        <p:blipFill>
          <a:blip r:embed="rId2">
            <a:alphaModFix amt="24000"/>
            <a:extLst>
              <a:ext uri="{28A0092B-C50C-407E-A947-70E740481C1C}">
                <a14:useLocalDpi xmlns:a14="http://schemas.microsoft.com/office/drawing/2010/main" val="0"/>
              </a:ext>
            </a:extLst>
          </a:blip>
          <a:srcRect/>
          <a:stretch>
            <a:fillRect/>
          </a:stretch>
        </p:blipFill>
        <p:spPr bwMode="auto">
          <a:xfrm>
            <a:off x="1" y="890650"/>
            <a:ext cx="12192000" cy="51776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Progress on MSDI</a:t>
            </a:r>
          </a:p>
        </p:txBody>
      </p:sp>
      <p:sp>
        <p:nvSpPr>
          <p:cNvPr id="3" name="Content Placeholder 2"/>
          <p:cNvSpPr>
            <a:spLocks noGrp="1"/>
          </p:cNvSpPr>
          <p:nvPr>
            <p:ph idx="1"/>
          </p:nvPr>
        </p:nvSpPr>
        <p:spPr>
          <a:xfrm>
            <a:off x="838201" y="1825625"/>
            <a:ext cx="10741872" cy="3549093"/>
          </a:xfrm>
        </p:spPr>
        <p:txBody>
          <a:bodyPr>
            <a:normAutofit/>
          </a:bodyPr>
          <a:lstStyle/>
          <a:p>
            <a:r>
              <a:rPr lang="en-US" dirty="0"/>
              <a:t>Governance – no policy in place to support MSDI</a:t>
            </a:r>
          </a:p>
          <a:p>
            <a:r>
              <a:rPr lang="en-US" dirty="0"/>
              <a:t>Standards – no standards of practice that supports data collection, distribution</a:t>
            </a:r>
          </a:p>
          <a:p>
            <a:r>
              <a:rPr lang="en-US" dirty="0"/>
              <a:t>Technology – no infrastructure in place; hardware and software requirements can be met; matter of prioritization</a:t>
            </a:r>
          </a:p>
          <a:p>
            <a:r>
              <a:rPr lang="en-US" dirty="0"/>
              <a:t>Data – data is fragmented; data held within each Ministry; no set standards for data acquisition, storage and handling (e.g. metadata, updating data).</a:t>
            </a:r>
          </a:p>
        </p:txBody>
      </p:sp>
      <p:sp>
        <p:nvSpPr>
          <p:cNvPr id="5" name="Slide Number Placeholder 4"/>
          <p:cNvSpPr>
            <a:spLocks noGrp="1"/>
          </p:cNvSpPr>
          <p:nvPr>
            <p:ph type="sldNum" sz="quarter" idx="12"/>
          </p:nvPr>
        </p:nvSpPr>
        <p:spPr/>
        <p:txBody>
          <a:bodyPr/>
          <a:lstStyle/>
          <a:p>
            <a:fld id="{EC878826-814C-4FD2-96B3-D147818A5C89}" type="slidenum">
              <a:rPr lang="en-US" smtClean="0"/>
              <a:t>10</a:t>
            </a:fld>
            <a:endParaRPr lang="en-US" dirty="0"/>
          </a:p>
        </p:txBody>
      </p:sp>
    </p:spTree>
    <p:extLst>
      <p:ext uri="{BB962C8B-B14F-4D97-AF65-F5344CB8AC3E}">
        <p14:creationId xmlns:p14="http://schemas.microsoft.com/office/powerpoint/2010/main" val="306515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Kiribati images">
            <a:extLst>
              <a:ext uri="{FF2B5EF4-FFF2-40B4-BE49-F238E27FC236}">
                <a16:creationId xmlns:a16="http://schemas.microsoft.com/office/drawing/2014/main" id="{088C3075-D6DA-4CCD-9F70-0898A3C1163E}"/>
              </a:ext>
            </a:extLst>
          </p:cNvPr>
          <p:cNvPicPr>
            <a:picLocks noChangeAspect="1" noChangeArrowheads="1"/>
          </p:cNvPicPr>
          <p:nvPr/>
        </p:nvPicPr>
        <p:blipFill>
          <a:blip r:embed="rId2">
            <a:alphaModFix amt="24000"/>
            <a:extLst>
              <a:ext uri="{28A0092B-C50C-407E-A947-70E740481C1C}">
                <a14:useLocalDpi xmlns:a14="http://schemas.microsoft.com/office/drawing/2010/main" val="0"/>
              </a:ext>
            </a:extLst>
          </a:blip>
          <a:srcRect/>
          <a:stretch>
            <a:fillRect/>
          </a:stretch>
        </p:blipFill>
        <p:spPr bwMode="auto">
          <a:xfrm>
            <a:off x="1" y="890650"/>
            <a:ext cx="12192000" cy="51776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Plans that affect the region</a:t>
            </a:r>
          </a:p>
        </p:txBody>
      </p:sp>
      <p:sp>
        <p:nvSpPr>
          <p:cNvPr id="3" name="Content Placeholder 2"/>
          <p:cNvSpPr>
            <a:spLocks noGrp="1"/>
          </p:cNvSpPr>
          <p:nvPr>
            <p:ph idx="1"/>
          </p:nvPr>
        </p:nvSpPr>
        <p:spPr>
          <a:xfrm>
            <a:off x="838201" y="1825625"/>
            <a:ext cx="10288162" cy="2158761"/>
          </a:xfrm>
        </p:spPr>
        <p:txBody>
          <a:bodyPr>
            <a:normAutofit/>
          </a:bodyPr>
          <a:lstStyle/>
          <a:p>
            <a:r>
              <a:rPr lang="en-US" sz="3200" dirty="0"/>
              <a:t>Hydrographic surveys of Kiribati waters (funded by WDB and ADB)</a:t>
            </a:r>
          </a:p>
        </p:txBody>
      </p:sp>
      <p:sp>
        <p:nvSpPr>
          <p:cNvPr id="5" name="Slide Number Placeholder 4"/>
          <p:cNvSpPr>
            <a:spLocks noGrp="1"/>
          </p:cNvSpPr>
          <p:nvPr>
            <p:ph type="sldNum" sz="quarter" idx="12"/>
          </p:nvPr>
        </p:nvSpPr>
        <p:spPr/>
        <p:txBody>
          <a:bodyPr/>
          <a:lstStyle/>
          <a:p>
            <a:fld id="{EC878826-814C-4FD2-96B3-D147818A5C89}" type="slidenum">
              <a:rPr lang="en-US" smtClean="0"/>
              <a:t>11</a:t>
            </a:fld>
            <a:endParaRPr lang="en-US" dirty="0"/>
          </a:p>
        </p:txBody>
      </p:sp>
    </p:spTree>
    <p:extLst>
      <p:ext uri="{BB962C8B-B14F-4D97-AF65-F5344CB8AC3E}">
        <p14:creationId xmlns:p14="http://schemas.microsoft.com/office/powerpoint/2010/main" val="3339967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Kiribati images">
            <a:extLst>
              <a:ext uri="{FF2B5EF4-FFF2-40B4-BE49-F238E27FC236}">
                <a16:creationId xmlns:a16="http://schemas.microsoft.com/office/drawing/2014/main" id="{1A7C199A-A020-4CCC-96DF-B2C297EA5EFA}"/>
              </a:ext>
            </a:extLst>
          </p:cNvPr>
          <p:cNvPicPr>
            <a:picLocks noChangeAspect="1" noChangeArrowheads="1"/>
          </p:cNvPicPr>
          <p:nvPr/>
        </p:nvPicPr>
        <p:blipFill>
          <a:blip r:embed="rId3">
            <a:alphaModFix amt="24000"/>
            <a:extLst>
              <a:ext uri="{28A0092B-C50C-407E-A947-70E740481C1C}">
                <a14:useLocalDpi xmlns:a14="http://schemas.microsoft.com/office/drawing/2010/main" val="0"/>
              </a:ext>
            </a:extLst>
          </a:blip>
          <a:srcRect/>
          <a:stretch>
            <a:fillRect/>
          </a:stretch>
        </p:blipFill>
        <p:spPr bwMode="auto">
          <a:xfrm>
            <a:off x="1" y="890650"/>
            <a:ext cx="12192000" cy="51776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Lessons learned to share</a:t>
            </a:r>
          </a:p>
        </p:txBody>
      </p:sp>
      <p:sp>
        <p:nvSpPr>
          <p:cNvPr id="3" name="Content Placeholder 2"/>
          <p:cNvSpPr>
            <a:spLocks noGrp="1"/>
          </p:cNvSpPr>
          <p:nvPr>
            <p:ph idx="1"/>
          </p:nvPr>
        </p:nvSpPr>
        <p:spPr>
          <a:xfrm>
            <a:off x="838200" y="1825625"/>
            <a:ext cx="10204401" cy="2892958"/>
          </a:xfrm>
        </p:spPr>
        <p:txBody>
          <a:bodyPr>
            <a:normAutofit/>
          </a:bodyPr>
          <a:lstStyle/>
          <a:p>
            <a:r>
              <a:rPr lang="en-US" sz="3200" dirty="0"/>
              <a:t>Expanding and allocating roles and duties</a:t>
            </a:r>
          </a:p>
          <a:p>
            <a:r>
              <a:rPr lang="en-US" sz="3200" dirty="0"/>
              <a:t>The importance of having legislation and polices in place</a:t>
            </a:r>
          </a:p>
          <a:p>
            <a:r>
              <a:rPr lang="en-US" sz="3200"/>
              <a:t>Support </a:t>
            </a:r>
            <a:r>
              <a:rPr lang="en-US" sz="3200" dirty="0"/>
              <a:t>from high level officials is essential </a:t>
            </a:r>
          </a:p>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12</a:t>
            </a:fld>
            <a:endParaRPr lang="en-US" dirty="0"/>
          </a:p>
        </p:txBody>
      </p:sp>
    </p:spTree>
    <p:extLst>
      <p:ext uri="{BB962C8B-B14F-4D97-AF65-F5344CB8AC3E}">
        <p14:creationId xmlns:p14="http://schemas.microsoft.com/office/powerpoint/2010/main" val="2792697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Kiribati images">
            <a:extLst>
              <a:ext uri="{FF2B5EF4-FFF2-40B4-BE49-F238E27FC236}">
                <a16:creationId xmlns:a16="http://schemas.microsoft.com/office/drawing/2014/main" id="{2A891A8D-2F03-4471-BEE1-8CE001F751B0}"/>
              </a:ext>
            </a:extLst>
          </p:cNvPr>
          <p:cNvPicPr>
            <a:picLocks noChangeAspect="1" noChangeArrowheads="1"/>
          </p:cNvPicPr>
          <p:nvPr/>
        </p:nvPicPr>
        <p:blipFill>
          <a:blip r:embed="rId3">
            <a:alphaModFix amt="24000"/>
            <a:extLst>
              <a:ext uri="{28A0092B-C50C-407E-A947-70E740481C1C}">
                <a14:useLocalDpi xmlns:a14="http://schemas.microsoft.com/office/drawing/2010/main" val="0"/>
              </a:ext>
            </a:extLst>
          </a:blip>
          <a:srcRect/>
          <a:stretch>
            <a:fillRect/>
          </a:stretch>
        </p:blipFill>
        <p:spPr bwMode="auto">
          <a:xfrm>
            <a:off x="1" y="890650"/>
            <a:ext cx="12192000" cy="51776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Thank you!</a:t>
            </a:r>
          </a:p>
        </p:txBody>
      </p:sp>
      <p:sp>
        <p:nvSpPr>
          <p:cNvPr id="5" name="Slide Number Placeholder 4"/>
          <p:cNvSpPr>
            <a:spLocks noGrp="1"/>
          </p:cNvSpPr>
          <p:nvPr>
            <p:ph type="sldNum" sz="quarter" idx="12"/>
          </p:nvPr>
        </p:nvSpPr>
        <p:spPr/>
        <p:txBody>
          <a:bodyPr/>
          <a:lstStyle/>
          <a:p>
            <a:fld id="{EC878826-814C-4FD2-96B3-D147818A5C89}" type="slidenum">
              <a:rPr lang="en-US" smtClean="0"/>
              <a:t>13</a:t>
            </a:fld>
            <a:endParaRPr lang="en-US" dirty="0"/>
          </a:p>
        </p:txBody>
      </p:sp>
      <p:sp>
        <p:nvSpPr>
          <p:cNvPr id="10" name="Title 1">
            <a:extLst>
              <a:ext uri="{FF2B5EF4-FFF2-40B4-BE49-F238E27FC236}">
                <a16:creationId xmlns:a16="http://schemas.microsoft.com/office/drawing/2014/main" id="{9BEEE2C0-8792-4056-AEEF-F77EB56662C8}"/>
              </a:ext>
            </a:extLst>
          </p:cNvPr>
          <p:cNvSpPr txBox="1">
            <a:spLocks/>
          </p:cNvSpPr>
          <p:nvPr/>
        </p:nvSpPr>
        <p:spPr>
          <a:xfrm>
            <a:off x="2185692" y="2703752"/>
            <a:ext cx="10515600" cy="54051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dirty="0"/>
              <a:t>Questions?</a:t>
            </a:r>
          </a:p>
        </p:txBody>
      </p:sp>
    </p:spTree>
    <p:extLst>
      <p:ext uri="{BB962C8B-B14F-4D97-AF65-F5344CB8AC3E}">
        <p14:creationId xmlns:p14="http://schemas.microsoft.com/office/powerpoint/2010/main" val="180238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ribati images">
            <a:extLst>
              <a:ext uri="{FF2B5EF4-FFF2-40B4-BE49-F238E27FC236}">
                <a16:creationId xmlns:a16="http://schemas.microsoft.com/office/drawing/2014/main" id="{2E6B74C3-C126-43B0-B516-408CA596F91F}"/>
              </a:ext>
            </a:extLst>
          </p:cNvPr>
          <p:cNvPicPr>
            <a:picLocks noChangeAspect="1" noChangeArrowheads="1"/>
          </p:cNvPicPr>
          <p:nvPr/>
        </p:nvPicPr>
        <p:blipFill>
          <a:blip r:embed="rId3">
            <a:alphaModFix amt="24000"/>
            <a:extLst>
              <a:ext uri="{28A0092B-C50C-407E-A947-70E740481C1C}">
                <a14:useLocalDpi xmlns:a14="http://schemas.microsoft.com/office/drawing/2010/main" val="0"/>
              </a:ext>
            </a:extLst>
          </a:blip>
          <a:srcRect/>
          <a:stretch>
            <a:fillRect/>
          </a:stretch>
        </p:blipFill>
        <p:spPr bwMode="auto">
          <a:xfrm>
            <a:off x="1" y="890650"/>
            <a:ext cx="12191998" cy="51776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Context map</a:t>
            </a:r>
          </a:p>
        </p:txBody>
      </p:sp>
      <p:sp>
        <p:nvSpPr>
          <p:cNvPr id="5" name="Slide Number Placeholder 4"/>
          <p:cNvSpPr>
            <a:spLocks noGrp="1"/>
          </p:cNvSpPr>
          <p:nvPr>
            <p:ph type="sldNum" sz="quarter" idx="12"/>
          </p:nvPr>
        </p:nvSpPr>
        <p:spPr/>
        <p:txBody>
          <a:bodyPr/>
          <a:lstStyle/>
          <a:p>
            <a:fld id="{EC878826-814C-4FD2-96B3-D147818A5C89}" type="slidenum">
              <a:rPr lang="en-US" smtClean="0"/>
              <a:t>2</a:t>
            </a:fld>
            <a:endParaRPr lang="en-US" dirty="0"/>
          </a:p>
        </p:txBody>
      </p:sp>
      <p:pic>
        <p:nvPicPr>
          <p:cNvPr id="8" name="Picture 4" descr="\\rmit.internal\USRHome\sl2\s3523312\Configuration\Desktop\Major Project resources\Presentation\imagemap.gif">
            <a:extLst>
              <a:ext uri="{FF2B5EF4-FFF2-40B4-BE49-F238E27FC236}">
                <a16:creationId xmlns:a16="http://schemas.microsoft.com/office/drawing/2014/main" id="{3F15555D-910A-448C-8B05-E95A293C8A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8031"/>
            <a:ext cx="9188219" cy="55802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120C2F5A-43D4-429F-A7A3-32524C7125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334" t="51444" b="1"/>
          <a:stretch/>
        </p:blipFill>
        <p:spPr bwMode="auto">
          <a:xfrm>
            <a:off x="8770421" y="1028542"/>
            <a:ext cx="3278150" cy="2400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a:extLst>
              <a:ext uri="{FF2B5EF4-FFF2-40B4-BE49-F238E27FC236}">
                <a16:creationId xmlns:a16="http://schemas.microsoft.com/office/drawing/2014/main" id="{7E2D56FF-0DD7-4C83-AD9F-4753D4FAB7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2374" r="50334"/>
          <a:stretch/>
        </p:blipFill>
        <p:spPr bwMode="auto">
          <a:xfrm>
            <a:off x="9188218" y="3831619"/>
            <a:ext cx="2860353" cy="2054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548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ribati images">
            <a:extLst>
              <a:ext uri="{FF2B5EF4-FFF2-40B4-BE49-F238E27FC236}">
                <a16:creationId xmlns:a16="http://schemas.microsoft.com/office/drawing/2014/main" id="{2E6B74C3-C126-43B0-B516-408CA596F91F}"/>
              </a:ext>
            </a:extLst>
          </p:cNvPr>
          <p:cNvPicPr>
            <a:picLocks noChangeAspect="1" noChangeArrowheads="1"/>
          </p:cNvPicPr>
          <p:nvPr/>
        </p:nvPicPr>
        <p:blipFill>
          <a:blip r:embed="rId3">
            <a:alphaModFix amt="24000"/>
            <a:extLst>
              <a:ext uri="{28A0092B-C50C-407E-A947-70E740481C1C}">
                <a14:useLocalDpi xmlns:a14="http://schemas.microsoft.com/office/drawing/2010/main" val="0"/>
              </a:ext>
            </a:extLst>
          </a:blip>
          <a:srcRect/>
          <a:stretch>
            <a:fillRect/>
          </a:stretch>
        </p:blipFill>
        <p:spPr bwMode="auto">
          <a:xfrm>
            <a:off x="1" y="890650"/>
            <a:ext cx="12192000" cy="51776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Relevant activities</a:t>
            </a:r>
          </a:p>
        </p:txBody>
      </p:sp>
      <p:sp>
        <p:nvSpPr>
          <p:cNvPr id="3" name="Content Placeholder 2"/>
          <p:cNvSpPr>
            <a:spLocks noGrp="1"/>
          </p:cNvSpPr>
          <p:nvPr>
            <p:ph idx="1"/>
          </p:nvPr>
        </p:nvSpPr>
        <p:spPr>
          <a:xfrm>
            <a:off x="788086" y="1115236"/>
            <a:ext cx="10567612" cy="4627528"/>
          </a:xfrm>
        </p:spPr>
        <p:txBody>
          <a:bodyPr>
            <a:normAutofit fontScale="92500" lnSpcReduction="20000"/>
          </a:bodyPr>
          <a:lstStyle/>
          <a:p>
            <a:pPr marL="0" indent="0">
              <a:buNone/>
            </a:pPr>
            <a:r>
              <a:rPr lang="en-US" sz="3200" b="1" dirty="0">
                <a:solidFill>
                  <a:srgbClr val="002060"/>
                </a:solidFill>
              </a:rPr>
              <a:t>SOUTH PACIFIC COMMUNITY (SPC)</a:t>
            </a:r>
          </a:p>
          <a:p>
            <a:pPr>
              <a:buClrTx/>
              <a:buSzPct val="90000"/>
            </a:pPr>
            <a:r>
              <a:rPr lang="en-US" sz="3500" dirty="0"/>
              <a:t>Establishment of women association in maritime sector</a:t>
            </a:r>
          </a:p>
          <a:p>
            <a:pPr marL="0" indent="0">
              <a:buClrTx/>
              <a:buSzPct val="90000"/>
              <a:buNone/>
            </a:pPr>
            <a:endParaRPr lang="en-US" sz="3500" dirty="0"/>
          </a:p>
          <a:p>
            <a:pPr>
              <a:buClrTx/>
              <a:buSzPct val="90000"/>
            </a:pPr>
            <a:r>
              <a:rPr lang="en-US" sz="3500" dirty="0"/>
              <a:t>Training on data collection (Domestic vessels) – MTCC Pacific</a:t>
            </a:r>
          </a:p>
          <a:p>
            <a:pPr marL="0" indent="0">
              <a:buClrTx/>
              <a:buSzPct val="90000"/>
              <a:buNone/>
            </a:pPr>
            <a:endParaRPr lang="en-US" sz="3500" dirty="0"/>
          </a:p>
          <a:p>
            <a:pPr>
              <a:buClrTx/>
              <a:buSzPct val="90000"/>
            </a:pPr>
            <a:r>
              <a:rPr lang="en-US" sz="3500" dirty="0"/>
              <a:t>PIDSS Support – Safe Operational Plan (SOP) </a:t>
            </a:r>
          </a:p>
          <a:p>
            <a:pPr marL="0" indent="0">
              <a:buClrTx/>
              <a:buSzPct val="90000"/>
              <a:buNone/>
            </a:pPr>
            <a:endParaRPr lang="en-US" sz="3500" dirty="0"/>
          </a:p>
          <a:p>
            <a:pPr>
              <a:buClrTx/>
              <a:buSzPct val="90000"/>
            </a:pPr>
            <a:r>
              <a:rPr lang="en-US" sz="3500" dirty="0"/>
              <a:t>Kiribati Marine Legal Officer – Work attach with SPC’s maritime legal experts – drafting of maritime laws and regulation</a:t>
            </a:r>
          </a:p>
          <a:p>
            <a:pPr marR="0" algn="ctr">
              <a:lnSpc>
                <a:spcPct val="115000"/>
              </a:lnSpc>
              <a:spcBef>
                <a:spcPts val="0"/>
              </a:spcBef>
              <a:spcAft>
                <a:spcPts val="2390"/>
              </a:spcAft>
            </a:pPr>
            <a:endParaRPr lang="en-US" sz="2600" dirty="0"/>
          </a:p>
        </p:txBody>
      </p:sp>
      <p:sp>
        <p:nvSpPr>
          <p:cNvPr id="5" name="Slide Number Placeholder 4"/>
          <p:cNvSpPr>
            <a:spLocks noGrp="1"/>
          </p:cNvSpPr>
          <p:nvPr>
            <p:ph type="sldNum" sz="quarter" idx="12"/>
          </p:nvPr>
        </p:nvSpPr>
        <p:spPr/>
        <p:txBody>
          <a:bodyPr/>
          <a:lstStyle/>
          <a:p>
            <a:fld id="{EC878826-814C-4FD2-96B3-D147818A5C89}" type="slidenum">
              <a:rPr lang="en-US" smtClean="0"/>
              <a:t>3</a:t>
            </a:fld>
            <a:endParaRPr lang="en-US" dirty="0"/>
          </a:p>
        </p:txBody>
      </p:sp>
    </p:spTree>
    <p:extLst>
      <p:ext uri="{BB962C8B-B14F-4D97-AF65-F5344CB8AC3E}">
        <p14:creationId xmlns:p14="http://schemas.microsoft.com/office/powerpoint/2010/main" val="313539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Kiribati images">
            <a:extLst>
              <a:ext uri="{FF2B5EF4-FFF2-40B4-BE49-F238E27FC236}">
                <a16:creationId xmlns:a16="http://schemas.microsoft.com/office/drawing/2014/main" id="{AB1D196A-2620-4EF1-8DE5-1C991063CAD5}"/>
              </a:ext>
            </a:extLst>
          </p:cNvPr>
          <p:cNvPicPr>
            <a:picLocks noChangeAspect="1" noChangeArrowheads="1"/>
          </p:cNvPicPr>
          <p:nvPr/>
        </p:nvPicPr>
        <p:blipFill>
          <a:blip r:embed="rId3">
            <a:alphaModFix amt="24000"/>
            <a:extLst>
              <a:ext uri="{28A0092B-C50C-407E-A947-70E740481C1C}">
                <a14:useLocalDpi xmlns:a14="http://schemas.microsoft.com/office/drawing/2010/main" val="0"/>
              </a:ext>
            </a:extLst>
          </a:blip>
          <a:srcRect/>
          <a:stretch>
            <a:fillRect/>
          </a:stretch>
        </p:blipFill>
        <p:spPr bwMode="auto">
          <a:xfrm>
            <a:off x="1" y="890650"/>
            <a:ext cx="12192000" cy="51776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11687" y="1246075"/>
            <a:ext cx="10057995" cy="4549418"/>
          </a:xfrm>
        </p:spPr>
        <p:txBody>
          <a:bodyPr>
            <a:normAutofit fontScale="92500" lnSpcReduction="10000"/>
          </a:bodyPr>
          <a:lstStyle/>
          <a:p>
            <a:pPr marL="0" indent="0">
              <a:buNone/>
            </a:pPr>
            <a:r>
              <a:rPr lang="en-US" b="1" dirty="0">
                <a:solidFill>
                  <a:srgbClr val="002060"/>
                </a:solidFill>
              </a:rPr>
              <a:t>GOV’T OF NEW ZEALAND</a:t>
            </a:r>
            <a:r>
              <a:rPr lang="en-US" dirty="0"/>
              <a:t>:</a:t>
            </a:r>
          </a:p>
          <a:p>
            <a:pPr>
              <a:buClr>
                <a:schemeClr val="tx1"/>
              </a:buClr>
              <a:buSzPct val="90000"/>
              <a:buFont typeface="Wingdings" panose="05000000000000000000" pitchFamily="2" charset="2"/>
              <a:buChar char="q"/>
            </a:pPr>
            <a:r>
              <a:rPr lang="en-US" dirty="0"/>
              <a:t>UNDER THE PACIFIC MARITIME SAFETY PROGRAMME (PMSP- PHASE 2)</a:t>
            </a:r>
          </a:p>
          <a:p>
            <a:pPr lvl="1">
              <a:buClrTx/>
              <a:buSzPct val="90000"/>
            </a:pPr>
            <a:r>
              <a:rPr lang="en-US" sz="2800" dirty="0"/>
              <a:t>Delivery of Maritime Safety Awareness – to the Community</a:t>
            </a:r>
          </a:p>
          <a:p>
            <a:pPr marL="457200" lvl="1" indent="0">
              <a:buClrTx/>
              <a:buSzPct val="90000"/>
              <a:buNone/>
            </a:pPr>
            <a:endParaRPr lang="en-US" sz="2800" dirty="0"/>
          </a:p>
          <a:p>
            <a:pPr lvl="1">
              <a:buClrTx/>
              <a:buSzPct val="90000"/>
            </a:pPr>
            <a:r>
              <a:rPr lang="en-US" sz="2800" dirty="0"/>
              <a:t>Completion of Corrective Action Plan (CAR) from IMSAS Audit Findings and Observations</a:t>
            </a:r>
          </a:p>
          <a:p>
            <a:pPr marL="457200" lvl="1" indent="0">
              <a:buClrTx/>
              <a:buSzPct val="90000"/>
              <a:buNone/>
            </a:pPr>
            <a:r>
              <a:rPr lang="en-US" sz="2800" dirty="0"/>
              <a:t> </a:t>
            </a:r>
          </a:p>
          <a:p>
            <a:pPr lvl="1">
              <a:buClrTx/>
              <a:buSzPct val="90000"/>
            </a:pPr>
            <a:r>
              <a:rPr lang="en-US" sz="2800" dirty="0"/>
              <a:t>Wooden Boat Survey Start-Up Training – MARITIME NZ </a:t>
            </a:r>
          </a:p>
          <a:p>
            <a:pPr marL="457200" lvl="1" indent="0">
              <a:buClrTx/>
              <a:buSzPct val="90000"/>
              <a:buNone/>
            </a:pPr>
            <a:endParaRPr lang="en-US" sz="2800" dirty="0"/>
          </a:p>
          <a:p>
            <a:pPr lvl="1">
              <a:buClrTx/>
              <a:buSzPct val="90000"/>
            </a:pPr>
            <a:r>
              <a:rPr lang="en-US" sz="2800" dirty="0"/>
              <a:t>Search And Rescue Training including (Live Operation – Aerial and Surface Rescue Exercise) – NZ Maritime Rescue Coordination Center </a:t>
            </a:r>
          </a:p>
          <a:p>
            <a:pPr lvl="1"/>
            <a:endParaRPr lang="en-US" sz="2000" dirty="0"/>
          </a:p>
          <a:p>
            <a:endParaRPr lang="en-AU" dirty="0"/>
          </a:p>
        </p:txBody>
      </p:sp>
      <p:sp>
        <p:nvSpPr>
          <p:cNvPr id="4" name="Slide Number Placeholder 3"/>
          <p:cNvSpPr>
            <a:spLocks noGrp="1"/>
          </p:cNvSpPr>
          <p:nvPr>
            <p:ph type="sldNum" sz="quarter" idx="12"/>
          </p:nvPr>
        </p:nvSpPr>
        <p:spPr/>
        <p:txBody>
          <a:bodyPr/>
          <a:lstStyle/>
          <a:p>
            <a:fld id="{EC878826-814C-4FD2-96B3-D147818A5C89}" type="slidenum">
              <a:rPr lang="en-US" smtClean="0"/>
              <a:pPr/>
              <a:t>4</a:t>
            </a:fld>
            <a:endParaRPr lang="en-US" dirty="0"/>
          </a:p>
        </p:txBody>
      </p:sp>
      <p:sp>
        <p:nvSpPr>
          <p:cNvPr id="7" name="Title 6">
            <a:extLst>
              <a:ext uri="{FF2B5EF4-FFF2-40B4-BE49-F238E27FC236}">
                <a16:creationId xmlns:a16="http://schemas.microsoft.com/office/drawing/2014/main" id="{9F332C18-4F6A-4D93-AFDF-92461D596E8D}"/>
              </a:ext>
            </a:extLst>
          </p:cNvPr>
          <p:cNvSpPr>
            <a:spLocks noGrp="1"/>
          </p:cNvSpPr>
          <p:nvPr>
            <p:ph type="title"/>
          </p:nvPr>
        </p:nvSpPr>
        <p:spPr/>
        <p:txBody>
          <a:bodyPr>
            <a:normAutofit fontScale="90000"/>
          </a:bodyPr>
          <a:lstStyle/>
          <a:p>
            <a:r>
              <a:rPr lang="en-US" dirty="0"/>
              <a:t>Relevant activities</a:t>
            </a:r>
            <a:endParaRPr lang="en-AU" dirty="0"/>
          </a:p>
        </p:txBody>
      </p:sp>
    </p:spTree>
    <p:extLst>
      <p:ext uri="{BB962C8B-B14F-4D97-AF65-F5344CB8AC3E}">
        <p14:creationId xmlns:p14="http://schemas.microsoft.com/office/powerpoint/2010/main" val="2242163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Kiribati images">
            <a:extLst>
              <a:ext uri="{FF2B5EF4-FFF2-40B4-BE49-F238E27FC236}">
                <a16:creationId xmlns:a16="http://schemas.microsoft.com/office/drawing/2014/main" id="{DC3B297F-3F41-4939-BBDC-2CFD5E531B86}"/>
              </a:ext>
            </a:extLst>
          </p:cNvPr>
          <p:cNvPicPr>
            <a:picLocks noChangeAspect="1" noChangeArrowheads="1"/>
          </p:cNvPicPr>
          <p:nvPr/>
        </p:nvPicPr>
        <p:blipFill>
          <a:blip r:embed="rId3">
            <a:alphaModFix amt="24000"/>
            <a:extLst>
              <a:ext uri="{28A0092B-C50C-407E-A947-70E740481C1C}">
                <a14:useLocalDpi xmlns:a14="http://schemas.microsoft.com/office/drawing/2010/main" val="0"/>
              </a:ext>
            </a:extLst>
          </a:blip>
          <a:srcRect/>
          <a:stretch>
            <a:fillRect/>
          </a:stretch>
        </p:blipFill>
        <p:spPr bwMode="auto">
          <a:xfrm>
            <a:off x="1" y="890650"/>
            <a:ext cx="12192000" cy="51776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Relevant activities</a:t>
            </a:r>
            <a:endParaRPr lang="en-AU" dirty="0"/>
          </a:p>
        </p:txBody>
      </p:sp>
      <p:sp>
        <p:nvSpPr>
          <p:cNvPr id="3" name="Content Placeholder 2"/>
          <p:cNvSpPr>
            <a:spLocks noGrp="1"/>
          </p:cNvSpPr>
          <p:nvPr>
            <p:ph idx="1"/>
          </p:nvPr>
        </p:nvSpPr>
        <p:spPr>
          <a:xfrm>
            <a:off x="1211688" y="1246075"/>
            <a:ext cx="9024842" cy="4549418"/>
          </a:xfrm>
        </p:spPr>
        <p:txBody>
          <a:bodyPr>
            <a:normAutofit/>
          </a:bodyPr>
          <a:lstStyle/>
          <a:p>
            <a:pPr marL="0" indent="0">
              <a:buNone/>
            </a:pPr>
            <a:r>
              <a:rPr lang="en-US" sz="3600" b="1" dirty="0">
                <a:solidFill>
                  <a:srgbClr val="002060"/>
                </a:solidFill>
              </a:rPr>
              <a:t>European Union (EU) and New Zealand (NZ):</a:t>
            </a:r>
          </a:p>
          <a:p>
            <a:pPr marL="0" indent="0">
              <a:buNone/>
            </a:pPr>
            <a:endParaRPr lang="en-US" sz="3600" b="1" dirty="0">
              <a:solidFill>
                <a:srgbClr val="002060"/>
              </a:solidFill>
            </a:endParaRPr>
          </a:p>
          <a:p>
            <a:r>
              <a:rPr lang="en-US" sz="3600" dirty="0"/>
              <a:t>Kiribati participation at IMO - Intersessional Working Groups (ISWG) and MEPC Meetings on Green House Gas (GHG) Emissions reductions</a:t>
            </a:r>
            <a:r>
              <a:rPr lang="en-US" dirty="0">
                <a:solidFill>
                  <a:srgbClr val="002060"/>
                </a:solidFill>
              </a:rPr>
              <a:t>	</a:t>
            </a:r>
          </a:p>
          <a:p>
            <a:endParaRPr lang="en-AU" dirty="0"/>
          </a:p>
        </p:txBody>
      </p:sp>
      <p:sp>
        <p:nvSpPr>
          <p:cNvPr id="4" name="Slide Number Placeholder 3"/>
          <p:cNvSpPr>
            <a:spLocks noGrp="1"/>
          </p:cNvSpPr>
          <p:nvPr>
            <p:ph type="sldNum" sz="quarter" idx="12"/>
          </p:nvPr>
        </p:nvSpPr>
        <p:spPr/>
        <p:txBody>
          <a:bodyPr/>
          <a:lstStyle/>
          <a:p>
            <a:fld id="{EC878826-814C-4FD2-96B3-D147818A5C89}" type="slidenum">
              <a:rPr lang="en-US" smtClean="0"/>
              <a:pPr/>
              <a:t>5</a:t>
            </a:fld>
            <a:endParaRPr lang="en-US" dirty="0"/>
          </a:p>
        </p:txBody>
      </p:sp>
    </p:spTree>
    <p:extLst>
      <p:ext uri="{BB962C8B-B14F-4D97-AF65-F5344CB8AC3E}">
        <p14:creationId xmlns:p14="http://schemas.microsoft.com/office/powerpoint/2010/main" val="295291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Kiribati images">
            <a:extLst>
              <a:ext uri="{FF2B5EF4-FFF2-40B4-BE49-F238E27FC236}">
                <a16:creationId xmlns:a16="http://schemas.microsoft.com/office/drawing/2014/main" id="{4AAE0BB1-083B-4632-B85D-3E87C2FFA7FE}"/>
              </a:ext>
            </a:extLst>
          </p:cNvPr>
          <p:cNvPicPr>
            <a:picLocks noChangeAspect="1" noChangeArrowheads="1"/>
          </p:cNvPicPr>
          <p:nvPr/>
        </p:nvPicPr>
        <p:blipFill>
          <a:blip r:embed="rId3">
            <a:alphaModFix amt="24000"/>
            <a:extLst>
              <a:ext uri="{28A0092B-C50C-407E-A947-70E740481C1C}">
                <a14:useLocalDpi xmlns:a14="http://schemas.microsoft.com/office/drawing/2010/main" val="0"/>
              </a:ext>
            </a:extLst>
          </a:blip>
          <a:srcRect/>
          <a:stretch>
            <a:fillRect/>
          </a:stretch>
        </p:blipFill>
        <p:spPr bwMode="auto">
          <a:xfrm>
            <a:off x="1" y="890650"/>
            <a:ext cx="12192000" cy="51776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Relevant activities</a:t>
            </a:r>
            <a:endParaRPr lang="en-AU" dirty="0"/>
          </a:p>
        </p:txBody>
      </p:sp>
      <p:sp>
        <p:nvSpPr>
          <p:cNvPr id="3" name="Content Placeholder 2"/>
          <p:cNvSpPr>
            <a:spLocks noGrp="1"/>
          </p:cNvSpPr>
          <p:nvPr>
            <p:ph idx="1"/>
          </p:nvPr>
        </p:nvSpPr>
        <p:spPr>
          <a:xfrm>
            <a:off x="1221381" y="1417932"/>
            <a:ext cx="9749237" cy="4549418"/>
          </a:xfrm>
        </p:spPr>
        <p:txBody>
          <a:bodyPr>
            <a:normAutofit/>
          </a:bodyPr>
          <a:lstStyle/>
          <a:p>
            <a:pPr>
              <a:buFont typeface="Wingdings" panose="05000000000000000000" pitchFamily="2" charset="2"/>
              <a:buChar char="Ø"/>
            </a:pPr>
            <a:r>
              <a:rPr lang="en-US" sz="3200" dirty="0">
                <a:solidFill>
                  <a:srgbClr val="002060"/>
                </a:solidFill>
              </a:rPr>
              <a:t>Central Pacific Shipping Community – SPC as Secretariat</a:t>
            </a:r>
          </a:p>
          <a:p>
            <a:pPr marL="0" indent="0">
              <a:buClrTx/>
              <a:buSzPct val="90000"/>
              <a:buNone/>
            </a:pPr>
            <a:r>
              <a:rPr lang="en-US" sz="3200" dirty="0"/>
              <a:t>(Republic of Marshal Islands, Republic of Nauru, </a:t>
            </a:r>
            <a:r>
              <a:rPr lang="en-US" sz="3200" dirty="0" err="1"/>
              <a:t>Tuvlau</a:t>
            </a:r>
            <a:r>
              <a:rPr lang="en-US" sz="3200" dirty="0"/>
              <a:t>, Kiribati, Wallis and Futuna)</a:t>
            </a:r>
          </a:p>
          <a:p>
            <a:pPr marL="0" indent="0">
              <a:buClrTx/>
              <a:buSzPct val="90000"/>
              <a:buNone/>
            </a:pPr>
            <a:endParaRPr lang="en-US" sz="3200" dirty="0"/>
          </a:p>
          <a:p>
            <a:pPr lvl="1">
              <a:buClrTx/>
              <a:buSzPct val="90000"/>
              <a:buFont typeface="Wingdings" panose="05000000000000000000" pitchFamily="2" charset="2"/>
              <a:buChar char="§"/>
            </a:pPr>
            <a:r>
              <a:rPr lang="en-US" sz="3200" dirty="0"/>
              <a:t>Good collaboration between islands</a:t>
            </a:r>
          </a:p>
          <a:p>
            <a:pPr lvl="1">
              <a:buClrTx/>
              <a:buSzPct val="90000"/>
              <a:buFont typeface="Wingdings" panose="05000000000000000000" pitchFamily="2" charset="2"/>
              <a:buChar char="§"/>
            </a:pPr>
            <a:r>
              <a:rPr lang="en-US" sz="3200" dirty="0"/>
              <a:t>Reduced Freight Rate from one of the EAC License Holders</a:t>
            </a:r>
          </a:p>
          <a:p>
            <a:endParaRPr lang="en-AU" dirty="0"/>
          </a:p>
        </p:txBody>
      </p:sp>
      <p:sp>
        <p:nvSpPr>
          <p:cNvPr id="4" name="Slide Number Placeholder 3"/>
          <p:cNvSpPr>
            <a:spLocks noGrp="1"/>
          </p:cNvSpPr>
          <p:nvPr>
            <p:ph type="sldNum" sz="quarter" idx="12"/>
          </p:nvPr>
        </p:nvSpPr>
        <p:spPr/>
        <p:txBody>
          <a:bodyPr/>
          <a:lstStyle/>
          <a:p>
            <a:fld id="{EC878826-814C-4FD2-96B3-D147818A5C89}" type="slidenum">
              <a:rPr lang="en-US" smtClean="0"/>
              <a:pPr/>
              <a:t>6</a:t>
            </a:fld>
            <a:endParaRPr lang="en-US" dirty="0"/>
          </a:p>
        </p:txBody>
      </p:sp>
    </p:spTree>
    <p:extLst>
      <p:ext uri="{BB962C8B-B14F-4D97-AF65-F5344CB8AC3E}">
        <p14:creationId xmlns:p14="http://schemas.microsoft.com/office/powerpoint/2010/main" val="788570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Kiribati images">
            <a:extLst>
              <a:ext uri="{FF2B5EF4-FFF2-40B4-BE49-F238E27FC236}">
                <a16:creationId xmlns:a16="http://schemas.microsoft.com/office/drawing/2014/main" id="{32D2351E-5C15-4409-9520-591DA8BE9872}"/>
              </a:ext>
            </a:extLst>
          </p:cNvPr>
          <p:cNvPicPr>
            <a:picLocks noChangeAspect="1" noChangeArrowheads="1"/>
          </p:cNvPicPr>
          <p:nvPr/>
        </p:nvPicPr>
        <p:blipFill>
          <a:blip r:embed="rId3">
            <a:alphaModFix amt="24000"/>
            <a:extLst>
              <a:ext uri="{28A0092B-C50C-407E-A947-70E740481C1C}">
                <a14:useLocalDpi xmlns:a14="http://schemas.microsoft.com/office/drawing/2010/main" val="0"/>
              </a:ext>
            </a:extLst>
          </a:blip>
          <a:srcRect/>
          <a:stretch>
            <a:fillRect/>
          </a:stretch>
        </p:blipFill>
        <p:spPr bwMode="auto">
          <a:xfrm>
            <a:off x="1" y="890650"/>
            <a:ext cx="12192000" cy="51776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Relevant activities</a:t>
            </a:r>
            <a:endParaRPr lang="en-AU" dirty="0"/>
          </a:p>
        </p:txBody>
      </p:sp>
      <p:sp>
        <p:nvSpPr>
          <p:cNvPr id="3" name="Content Placeholder 2"/>
          <p:cNvSpPr>
            <a:spLocks noGrp="1"/>
          </p:cNvSpPr>
          <p:nvPr>
            <p:ph idx="1"/>
          </p:nvPr>
        </p:nvSpPr>
        <p:spPr>
          <a:xfrm>
            <a:off x="1211687" y="1246075"/>
            <a:ext cx="9048593" cy="4549418"/>
          </a:xfrm>
        </p:spPr>
        <p:txBody>
          <a:bodyPr>
            <a:normAutofit/>
          </a:bodyPr>
          <a:lstStyle/>
          <a:p>
            <a:pPr lvl="1">
              <a:buClrTx/>
              <a:buSzPct val="90000"/>
            </a:pPr>
            <a:r>
              <a:rPr lang="en-US" sz="3200" dirty="0"/>
              <a:t>Trade facilitation 3 day seminar in Kiribati  (IMO and SPC) </a:t>
            </a:r>
          </a:p>
          <a:p>
            <a:pPr lvl="1">
              <a:buClrTx/>
              <a:buSzPct val="90000"/>
            </a:pPr>
            <a:r>
              <a:rPr lang="en-US" sz="3200" dirty="0"/>
              <a:t>NSCV CODE Surveyors Training  – Australian Maritime Safety Authority (Sydney Australia)</a:t>
            </a:r>
          </a:p>
          <a:p>
            <a:pPr lvl="1">
              <a:buClrTx/>
              <a:buSzPct val="90000"/>
            </a:pPr>
            <a:r>
              <a:rPr lang="en-US" sz="3200" dirty="0"/>
              <a:t>IMSAS (IMO) AUDIT TRAINING – Maritime NZ (Wellington) </a:t>
            </a:r>
            <a:endParaRPr lang="en-US" sz="2200" dirty="0"/>
          </a:p>
          <a:p>
            <a:endParaRPr lang="en-AU" dirty="0"/>
          </a:p>
        </p:txBody>
      </p:sp>
      <p:sp>
        <p:nvSpPr>
          <p:cNvPr id="4" name="Slide Number Placeholder 3"/>
          <p:cNvSpPr>
            <a:spLocks noGrp="1"/>
          </p:cNvSpPr>
          <p:nvPr>
            <p:ph type="sldNum" sz="quarter" idx="12"/>
          </p:nvPr>
        </p:nvSpPr>
        <p:spPr/>
        <p:txBody>
          <a:bodyPr/>
          <a:lstStyle/>
          <a:p>
            <a:fld id="{EC878826-814C-4FD2-96B3-D147818A5C89}" type="slidenum">
              <a:rPr lang="en-US" smtClean="0"/>
              <a:pPr/>
              <a:t>7</a:t>
            </a:fld>
            <a:endParaRPr lang="en-US" dirty="0"/>
          </a:p>
        </p:txBody>
      </p:sp>
    </p:spTree>
    <p:extLst>
      <p:ext uri="{BB962C8B-B14F-4D97-AF65-F5344CB8AC3E}">
        <p14:creationId xmlns:p14="http://schemas.microsoft.com/office/powerpoint/2010/main" val="44443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Kiribati images">
            <a:extLst>
              <a:ext uri="{FF2B5EF4-FFF2-40B4-BE49-F238E27FC236}">
                <a16:creationId xmlns:a16="http://schemas.microsoft.com/office/drawing/2014/main" id="{283DA114-3C35-4606-AE28-02DEDDB2AE7C}"/>
              </a:ext>
            </a:extLst>
          </p:cNvPr>
          <p:cNvPicPr>
            <a:picLocks noChangeAspect="1" noChangeArrowheads="1"/>
          </p:cNvPicPr>
          <p:nvPr/>
        </p:nvPicPr>
        <p:blipFill>
          <a:blip r:embed="rId3">
            <a:alphaModFix amt="24000"/>
            <a:extLst>
              <a:ext uri="{28A0092B-C50C-407E-A947-70E740481C1C}">
                <a14:useLocalDpi xmlns:a14="http://schemas.microsoft.com/office/drawing/2010/main" val="0"/>
              </a:ext>
            </a:extLst>
          </a:blip>
          <a:srcRect/>
          <a:stretch>
            <a:fillRect/>
          </a:stretch>
        </p:blipFill>
        <p:spPr bwMode="auto">
          <a:xfrm>
            <a:off x="1" y="902525"/>
            <a:ext cx="12192000" cy="51657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Main challenges and/or obstructions</a:t>
            </a:r>
          </a:p>
        </p:txBody>
      </p:sp>
      <p:sp>
        <p:nvSpPr>
          <p:cNvPr id="3" name="Content Placeholder 2"/>
          <p:cNvSpPr>
            <a:spLocks noGrp="1"/>
          </p:cNvSpPr>
          <p:nvPr>
            <p:ph idx="1"/>
          </p:nvPr>
        </p:nvSpPr>
        <p:spPr>
          <a:xfrm>
            <a:off x="739560" y="1469366"/>
            <a:ext cx="7392932" cy="2158761"/>
          </a:xfrm>
        </p:spPr>
        <p:txBody>
          <a:bodyPr>
            <a:noAutofit/>
          </a:bodyPr>
          <a:lstStyle/>
          <a:p>
            <a:r>
              <a:rPr lang="en-US" sz="3200" dirty="0"/>
              <a:t>Limitation in capacity to meet mapping authority standards (IHO/PCA)/carry out surveys</a:t>
            </a:r>
          </a:p>
          <a:p>
            <a:r>
              <a:rPr lang="en-US" sz="3200" dirty="0"/>
              <a:t>No legislation/policy framework in place to support hydrographic activities </a:t>
            </a:r>
          </a:p>
          <a:p>
            <a:r>
              <a:rPr lang="en-US" sz="3200" dirty="0"/>
              <a:t>Funding and financial constraints</a:t>
            </a:r>
          </a:p>
        </p:txBody>
      </p:sp>
      <p:sp>
        <p:nvSpPr>
          <p:cNvPr id="5" name="Slide Number Placeholder 4"/>
          <p:cNvSpPr>
            <a:spLocks noGrp="1"/>
          </p:cNvSpPr>
          <p:nvPr>
            <p:ph type="sldNum" sz="quarter" idx="12"/>
          </p:nvPr>
        </p:nvSpPr>
        <p:spPr/>
        <p:txBody>
          <a:bodyPr/>
          <a:lstStyle/>
          <a:p>
            <a:fld id="{EC878826-814C-4FD2-96B3-D147818A5C89}" type="slidenum">
              <a:rPr lang="en-US" smtClean="0"/>
              <a:t>8</a:t>
            </a:fld>
            <a:endParaRPr lang="en-US" dirty="0"/>
          </a:p>
        </p:txBody>
      </p:sp>
      <p:pic>
        <p:nvPicPr>
          <p:cNvPr id="6" name="Picture 2">
            <a:extLst>
              <a:ext uri="{FF2B5EF4-FFF2-40B4-BE49-F238E27FC236}">
                <a16:creationId xmlns:a16="http://schemas.microsoft.com/office/drawing/2014/main" id="{AE25C4F2-F19F-467C-B960-CE7DAD45BCB6}"/>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7837713" y="2139679"/>
            <a:ext cx="4227399" cy="2527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410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Kiribati images">
            <a:extLst>
              <a:ext uri="{FF2B5EF4-FFF2-40B4-BE49-F238E27FC236}">
                <a16:creationId xmlns:a16="http://schemas.microsoft.com/office/drawing/2014/main" id="{5518A603-D1C3-417D-9C7E-64B135459D4C}"/>
              </a:ext>
            </a:extLst>
          </p:cNvPr>
          <p:cNvPicPr>
            <a:picLocks noChangeAspect="1" noChangeArrowheads="1"/>
          </p:cNvPicPr>
          <p:nvPr/>
        </p:nvPicPr>
        <p:blipFill>
          <a:blip r:embed="rId3">
            <a:alphaModFix amt="24000"/>
            <a:extLst>
              <a:ext uri="{28A0092B-C50C-407E-A947-70E740481C1C}">
                <a14:useLocalDpi xmlns:a14="http://schemas.microsoft.com/office/drawing/2010/main" val="0"/>
              </a:ext>
            </a:extLst>
          </a:blip>
          <a:srcRect/>
          <a:stretch>
            <a:fillRect/>
          </a:stretch>
        </p:blipFill>
        <p:spPr bwMode="auto">
          <a:xfrm>
            <a:off x="1" y="890650"/>
            <a:ext cx="12192000" cy="51776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Progress on surveys, charting and MSI</a:t>
            </a:r>
          </a:p>
        </p:txBody>
      </p:sp>
      <p:sp>
        <p:nvSpPr>
          <p:cNvPr id="3" name="Content Placeholder 2"/>
          <p:cNvSpPr>
            <a:spLocks noGrp="1"/>
          </p:cNvSpPr>
          <p:nvPr>
            <p:ph idx="1"/>
          </p:nvPr>
        </p:nvSpPr>
        <p:spPr>
          <a:xfrm>
            <a:off x="619260" y="988498"/>
            <a:ext cx="10515599" cy="5079794"/>
          </a:xfrm>
        </p:spPr>
        <p:txBody>
          <a:bodyPr>
            <a:noAutofit/>
          </a:bodyPr>
          <a:lstStyle/>
          <a:p>
            <a:pPr>
              <a:buFont typeface="Wingdings" panose="05000000000000000000" pitchFamily="2" charset="2"/>
              <a:buChar char="Ø"/>
            </a:pPr>
            <a:r>
              <a:rPr lang="en-US" sz="2200" dirty="0"/>
              <a:t>Surveys: </a:t>
            </a:r>
          </a:p>
          <a:p>
            <a:pPr>
              <a:buFontTx/>
              <a:buChar char="-"/>
            </a:pPr>
            <a:r>
              <a:rPr lang="en-US" sz="2200" dirty="0"/>
              <a:t>Plans to conduct hydrographic surveys on selected (Government priorities) islands (funded by the world bank)</a:t>
            </a:r>
          </a:p>
          <a:p>
            <a:pPr marL="0" indent="0">
              <a:buNone/>
            </a:pPr>
            <a:endParaRPr lang="en-US" sz="2200" dirty="0"/>
          </a:p>
          <a:p>
            <a:pPr>
              <a:buFont typeface="Wingdings" panose="05000000000000000000" pitchFamily="2" charset="2"/>
              <a:buChar char="Ø"/>
            </a:pPr>
            <a:r>
              <a:rPr lang="en-US" sz="2200" dirty="0"/>
              <a:t>Charting: </a:t>
            </a:r>
          </a:p>
          <a:p>
            <a:pPr marL="0" indent="0">
              <a:buNone/>
            </a:pPr>
            <a:r>
              <a:rPr lang="en-US" sz="2200" dirty="0"/>
              <a:t>- BA 729 (</a:t>
            </a:r>
            <a:r>
              <a:rPr lang="en-US" sz="2200" dirty="0" err="1"/>
              <a:t>Betio</a:t>
            </a:r>
            <a:r>
              <a:rPr lang="en-US" sz="2200" dirty="0"/>
              <a:t> Anchorage) has been updated through UKHO however this needs to be further revised</a:t>
            </a:r>
          </a:p>
          <a:p>
            <a:pPr marL="0" indent="0">
              <a:buNone/>
            </a:pPr>
            <a:r>
              <a:rPr lang="en-US" sz="2200" dirty="0"/>
              <a:t>- Gave authorization to UKHO to conduct satellite derived bathymetry (SDB) survey in Kiribati.</a:t>
            </a:r>
          </a:p>
          <a:p>
            <a:r>
              <a:rPr lang="en-US" sz="2200" dirty="0"/>
              <a:t>MSI: </a:t>
            </a:r>
          </a:p>
          <a:p>
            <a:pPr>
              <a:buFont typeface="Wingdings" panose="05000000000000000000" pitchFamily="2" charset="2"/>
              <a:buChar char="Ø"/>
            </a:pPr>
            <a:r>
              <a:rPr lang="en-US" sz="2200" dirty="0"/>
              <a:t>There were some “H Notes” been sent to UKHO for chart corrections. On BA Chartb729.</a:t>
            </a:r>
          </a:p>
          <a:p>
            <a:pPr marL="0" indent="0">
              <a:buNone/>
            </a:pPr>
            <a:endParaRPr lang="en-US" sz="2200" dirty="0"/>
          </a:p>
        </p:txBody>
      </p:sp>
      <p:sp>
        <p:nvSpPr>
          <p:cNvPr id="5" name="Slide Number Placeholder 4"/>
          <p:cNvSpPr>
            <a:spLocks noGrp="1"/>
          </p:cNvSpPr>
          <p:nvPr>
            <p:ph type="sldNum" sz="quarter" idx="12"/>
          </p:nvPr>
        </p:nvSpPr>
        <p:spPr/>
        <p:txBody>
          <a:bodyPr/>
          <a:lstStyle/>
          <a:p>
            <a:fld id="{EC878826-814C-4FD2-96B3-D147818A5C89}" type="slidenum">
              <a:rPr lang="en-US" smtClean="0"/>
              <a:t>9</a:t>
            </a:fld>
            <a:endParaRPr lang="en-US" dirty="0"/>
          </a:p>
        </p:txBody>
      </p:sp>
    </p:spTree>
    <p:extLst>
      <p:ext uri="{BB962C8B-B14F-4D97-AF65-F5344CB8AC3E}">
        <p14:creationId xmlns:p14="http://schemas.microsoft.com/office/powerpoint/2010/main" val="2264923889"/>
      </p:ext>
    </p:extLst>
  </p:cSld>
  <p:clrMapOvr>
    <a:masterClrMapping/>
  </p:clrMapOvr>
</p:sld>
</file>

<file path=ppt/theme/theme1.xml><?xml version="1.0" encoding="utf-8"?>
<a:theme xmlns:a="http://schemas.openxmlformats.org/drawingml/2006/main" name="IHO_Presentations_template-Blan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2722</TotalTime>
  <Words>897</Words>
  <Application>Microsoft Office PowerPoint</Application>
  <PresentationFormat>Widescreen</PresentationFormat>
  <Paragraphs>118</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IHO_Presentations_template-Blank</vt:lpstr>
      <vt:lpstr>16th Meeting of the  South West Pacific Hydrographic Commission National Report by Republic of Kiribati </vt:lpstr>
      <vt:lpstr>Context map</vt:lpstr>
      <vt:lpstr>Relevant activities</vt:lpstr>
      <vt:lpstr>Relevant activities</vt:lpstr>
      <vt:lpstr>Relevant activities</vt:lpstr>
      <vt:lpstr>Relevant activities</vt:lpstr>
      <vt:lpstr>Relevant activities</vt:lpstr>
      <vt:lpstr>Main challenges and/or obstructions</vt:lpstr>
      <vt:lpstr>Progress on surveys, charting and MSI</vt:lpstr>
      <vt:lpstr>Progress on MSDI</vt:lpstr>
      <vt:lpstr>Plans that affect the region</vt:lpstr>
      <vt:lpstr>Lessons learned to share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JCOMM-5 to HSSC 9 6-10 November 2017,  Ottawa, Canada</dc:title>
  <dc:creator>Owner</dc:creator>
  <cp:lastModifiedBy>Tion Uriam</cp:lastModifiedBy>
  <cp:revision>110</cp:revision>
  <cp:lastPrinted>2018-11-23T02:36:29Z</cp:lastPrinted>
  <dcterms:created xsi:type="dcterms:W3CDTF">2017-10-26T13:07:26Z</dcterms:created>
  <dcterms:modified xsi:type="dcterms:W3CDTF">2019-02-14T02:00:51Z</dcterms:modified>
</cp:coreProperties>
</file>